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16"/>
  </p:notesMasterIdLst>
  <p:sldIdLst>
    <p:sldId id="256" r:id="rId2"/>
    <p:sldId id="261" r:id="rId3"/>
    <p:sldId id="262" r:id="rId4"/>
    <p:sldId id="265" r:id="rId5"/>
    <p:sldId id="257" r:id="rId6"/>
    <p:sldId id="263" r:id="rId7"/>
    <p:sldId id="260" r:id="rId8"/>
    <p:sldId id="269" r:id="rId9"/>
    <p:sldId id="264" r:id="rId10"/>
    <p:sldId id="268" r:id="rId11"/>
    <p:sldId id="266" r:id="rId12"/>
    <p:sldId id="270" r:id="rId13"/>
    <p:sldId id="258" r:id="rId14"/>
    <p:sldId id="25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1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eg>
</file>

<file path=ppt/media/image4.jpg>
</file>

<file path=ppt/media/image5.jpe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58D9A5-7FEA-45FE-B106-2B15079749FA}" type="datetimeFigureOut">
              <a:rPr lang="en-US" smtClean="0"/>
              <a:t>8/8/2024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AAD2C9-5316-4804-903F-BD3E1FD3D0AD}" type="slidenum">
              <a:rPr lang="en-US" smtClean="0"/>
              <a:t>‹#›</a:t>
            </a:fld>
            <a:endParaRPr lang="en-US"/>
          </a:p>
        </p:txBody>
      </p:sp>
    </p:spTree>
    <p:extLst>
      <p:ext uri="{BB962C8B-B14F-4D97-AF65-F5344CB8AC3E}">
        <p14:creationId xmlns:p14="http://schemas.microsoft.com/office/powerpoint/2010/main" val="342959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4AAD2C9-5316-4804-903F-BD3E1FD3D0AD}" type="slidenum">
              <a:rPr lang="en-US" smtClean="0"/>
              <a:t>5</a:t>
            </a:fld>
            <a:endParaRPr lang="en-US"/>
          </a:p>
        </p:txBody>
      </p:sp>
    </p:spTree>
    <p:extLst>
      <p:ext uri="{BB962C8B-B14F-4D97-AF65-F5344CB8AC3E}">
        <p14:creationId xmlns:p14="http://schemas.microsoft.com/office/powerpoint/2010/main" val="314999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8257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24499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333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1256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5365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824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2440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5080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579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20738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8/8/2024</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27732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8/8/2024</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3862861197"/>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txStyles>
    <p:titleStyle>
      <a:lvl1pPr algn="l" defTabSz="914400" rtl="0" eaLnBrk="1" latinLnBrk="0" hangingPunct="1">
        <a:lnSpc>
          <a:spcPct val="9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doi.org/10.1002/qj.3803"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4680660-7E23-4F0F-A679-BF913E9454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Univers"/>
              <a:ea typeface="+mn-ea"/>
              <a:cs typeface="+mn-cs"/>
            </a:endParaRPr>
          </a:p>
        </p:txBody>
      </p:sp>
      <p:pic>
        <p:nvPicPr>
          <p:cNvPr id="18" name="Picture 17">
            <a:extLst>
              <a:ext uri="{FF2B5EF4-FFF2-40B4-BE49-F238E27FC236}">
                <a16:creationId xmlns:a16="http://schemas.microsoft.com/office/drawing/2014/main" id="{A515E3C2-1C8A-ECE9-9FE1-1320FCD7DCDE}"/>
              </a:ext>
            </a:extLst>
          </p:cNvPr>
          <p:cNvPicPr>
            <a:picLocks noChangeAspect="1"/>
          </p:cNvPicPr>
          <p:nvPr/>
        </p:nvPicPr>
        <p:blipFill>
          <a:blip r:embed="rId2">
            <a:duotone>
              <a:schemeClr val="accent1">
                <a:shade val="45000"/>
                <a:satMod val="135000"/>
              </a:schemeClr>
              <a:prstClr val="white"/>
            </a:duotone>
            <a:alphaModFix amt="35000"/>
          </a:blip>
          <a:srcRect t="5743" b="9987"/>
          <a:stretch/>
        </p:blipFill>
        <p:spPr>
          <a:xfrm>
            <a:off x="20" y="-8877"/>
            <a:ext cx="12191980" cy="6858000"/>
          </a:xfrm>
          <a:prstGeom prst="rect">
            <a:avLst/>
          </a:prstGeom>
        </p:spPr>
      </p:pic>
      <p:sp>
        <p:nvSpPr>
          <p:cNvPr id="2" name="Title 1">
            <a:extLst>
              <a:ext uri="{FF2B5EF4-FFF2-40B4-BE49-F238E27FC236}">
                <a16:creationId xmlns:a16="http://schemas.microsoft.com/office/drawing/2014/main" id="{6342AB0A-47C9-BF7B-457D-A97886E88458}"/>
              </a:ext>
            </a:extLst>
          </p:cNvPr>
          <p:cNvSpPr>
            <a:spLocks noGrp="1"/>
          </p:cNvSpPr>
          <p:nvPr>
            <p:ph type="ctrTitle"/>
          </p:nvPr>
        </p:nvSpPr>
        <p:spPr>
          <a:xfrm>
            <a:off x="3880430" y="583345"/>
            <a:ext cx="7160357" cy="4164820"/>
          </a:xfrm>
        </p:spPr>
        <p:txBody>
          <a:bodyPr anchor="t">
            <a:normAutofit/>
          </a:bodyPr>
          <a:lstStyle/>
          <a:p>
            <a:pPr algn="r"/>
            <a:r>
              <a:rPr lang="en-US" sz="7200">
                <a:solidFill>
                  <a:srgbClr val="FFFFFF"/>
                </a:solidFill>
              </a:rPr>
              <a:t>Forecasting Weather with SpectralSVR</a:t>
            </a:r>
          </a:p>
        </p:txBody>
      </p:sp>
      <p:sp>
        <p:nvSpPr>
          <p:cNvPr id="3" name="Subtitle 2">
            <a:extLst>
              <a:ext uri="{FF2B5EF4-FFF2-40B4-BE49-F238E27FC236}">
                <a16:creationId xmlns:a16="http://schemas.microsoft.com/office/drawing/2014/main" id="{932A26AB-8D9E-8829-3A68-1A29B49CFB6F}"/>
              </a:ext>
            </a:extLst>
          </p:cNvPr>
          <p:cNvSpPr>
            <a:spLocks noGrp="1"/>
          </p:cNvSpPr>
          <p:nvPr>
            <p:ph type="subTitle" idx="1"/>
          </p:nvPr>
        </p:nvSpPr>
        <p:spPr>
          <a:xfrm>
            <a:off x="1208228" y="5972174"/>
            <a:ext cx="8578699" cy="504825"/>
          </a:xfrm>
        </p:spPr>
        <p:txBody>
          <a:bodyPr>
            <a:normAutofit/>
          </a:bodyPr>
          <a:lstStyle/>
          <a:p>
            <a:endParaRPr lang="en-US">
              <a:solidFill>
                <a:srgbClr val="FFFFFF"/>
              </a:solidFill>
            </a:endParaRPr>
          </a:p>
        </p:txBody>
      </p:sp>
      <p:sp>
        <p:nvSpPr>
          <p:cNvPr id="13"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4359" y="58334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15"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33139" y="8126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17"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8819" y="1037066"/>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cxnSp>
        <p:nvCxnSpPr>
          <p:cNvPr id="19" name="Straight Connector 18">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21"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6425" y="5636680"/>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23"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45175" y="609675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
        <p:nvSpPr>
          <p:cNvPr id="25"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54288" y="6238029"/>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Univers"/>
              <a:ea typeface="+mn-ea"/>
              <a:cs typeface="+mn-cs"/>
            </a:endParaRPr>
          </a:p>
        </p:txBody>
      </p:sp>
    </p:spTree>
    <p:extLst>
      <p:ext uri="{BB962C8B-B14F-4D97-AF65-F5344CB8AC3E}">
        <p14:creationId xmlns:p14="http://schemas.microsoft.com/office/powerpoint/2010/main" val="30203722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EA334-42A8-FF08-47B6-EF370EB3B038}"/>
              </a:ext>
            </a:extLst>
          </p:cNvPr>
          <p:cNvSpPr>
            <a:spLocks noGrp="1"/>
          </p:cNvSpPr>
          <p:nvPr>
            <p:ph type="title"/>
          </p:nvPr>
        </p:nvSpPr>
        <p:spPr/>
        <p:txBody>
          <a:bodyPr/>
          <a:lstStyle/>
          <a:p>
            <a:r>
              <a:rPr lang="en-US" dirty="0"/>
              <a:t>16-hour lead time</a:t>
            </a:r>
          </a:p>
        </p:txBody>
      </p:sp>
      <p:pic>
        <p:nvPicPr>
          <p:cNvPr id="12" name="Picture 11">
            <a:extLst>
              <a:ext uri="{FF2B5EF4-FFF2-40B4-BE49-F238E27FC236}">
                <a16:creationId xmlns:a16="http://schemas.microsoft.com/office/drawing/2014/main" id="{E660C853-A751-C9A1-290C-D6C3A3D3ABF8}"/>
              </a:ext>
            </a:extLst>
          </p:cNvPr>
          <p:cNvPicPr>
            <a:picLocks noChangeAspect="1"/>
          </p:cNvPicPr>
          <p:nvPr/>
        </p:nvPicPr>
        <p:blipFill>
          <a:blip r:embed="rId4"/>
          <a:stretch>
            <a:fillRect/>
          </a:stretch>
        </p:blipFill>
        <p:spPr>
          <a:xfrm>
            <a:off x="8091947" y="2477729"/>
            <a:ext cx="5170663" cy="3626358"/>
          </a:xfrm>
          <a:prstGeom prst="rect">
            <a:avLst/>
          </a:prstGeom>
        </p:spPr>
      </p:pic>
      <p:pic>
        <p:nvPicPr>
          <p:cNvPr id="16" name="era5_hourly_t2m_sumatra_2014_2019.nc_16_animation_pred">
            <a:hlinkClick r:id="" action="ppaction://media"/>
            <a:extLst>
              <a:ext uri="{FF2B5EF4-FFF2-40B4-BE49-F238E27FC236}">
                <a16:creationId xmlns:a16="http://schemas.microsoft.com/office/drawing/2014/main" id="{09895EE2-02E9-D9F5-DD4C-67151572080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6252" y="2324484"/>
            <a:ext cx="7865695" cy="3932848"/>
          </a:xfrm>
          <a:prstGeom prst="rect">
            <a:avLst/>
          </a:prstGeom>
        </p:spPr>
      </p:pic>
    </p:spTree>
    <p:extLst>
      <p:ext uri="{BB962C8B-B14F-4D97-AF65-F5344CB8AC3E}">
        <p14:creationId xmlns:p14="http://schemas.microsoft.com/office/powerpoint/2010/main" val="1332310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0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6"/>
                                        </p:tgtEl>
                                      </p:cBhvr>
                                    </p:cmd>
                                  </p:childTnLst>
                                </p:cTn>
                              </p:par>
                            </p:childTnLst>
                          </p:cTn>
                        </p:par>
                      </p:childTnLst>
                    </p:cTn>
                  </p:par>
                </p:childTnLst>
              </p:cTn>
              <p:nextCondLst>
                <p:cond evt="onClick" delay="0">
                  <p:tgtEl>
                    <p:spTgt spid="16"/>
                  </p:tgtEl>
                </p:cond>
              </p:nextCondLst>
            </p:seq>
            <p:video>
              <p:cMediaNode vol="80000">
                <p:cTn id="12" fill="hold" display="0">
                  <p:stCondLst>
                    <p:cond delay="indefinite"/>
                  </p:stCondLst>
                </p:cTn>
                <p:tgtEl>
                  <p:spTgt spid="16"/>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162CF-7505-3050-E47C-A11FB9004619}"/>
              </a:ext>
            </a:extLst>
          </p:cNvPr>
          <p:cNvSpPr>
            <a:spLocks noGrp="1"/>
          </p:cNvSpPr>
          <p:nvPr>
            <p:ph type="title"/>
          </p:nvPr>
        </p:nvSpPr>
        <p:spPr/>
        <p:txBody>
          <a:bodyPr>
            <a:normAutofit fontScale="90000"/>
          </a:bodyPr>
          <a:lstStyle/>
          <a:p>
            <a:r>
              <a:rPr lang="en-US" dirty="0"/>
              <a:t>Improved Computation Scheme: 2m Temp</a:t>
            </a:r>
          </a:p>
        </p:txBody>
      </p:sp>
      <p:pic>
        <p:nvPicPr>
          <p:cNvPr id="5" name="Content Placeholder 4">
            <a:extLst>
              <a:ext uri="{FF2B5EF4-FFF2-40B4-BE49-F238E27FC236}">
                <a16:creationId xmlns:a16="http://schemas.microsoft.com/office/drawing/2014/main" id="{0AC37594-2BEA-0B6F-C229-DAC4DD70E8B8}"/>
              </a:ext>
            </a:extLst>
          </p:cNvPr>
          <p:cNvPicPr>
            <a:picLocks noGrp="1" noChangeAspect="1"/>
          </p:cNvPicPr>
          <p:nvPr>
            <p:ph idx="1"/>
          </p:nvPr>
        </p:nvPicPr>
        <p:blipFill>
          <a:blip r:embed="rId2"/>
          <a:stretch>
            <a:fillRect/>
          </a:stretch>
        </p:blipFill>
        <p:spPr>
          <a:xfrm>
            <a:off x="150885" y="3335292"/>
            <a:ext cx="4399317" cy="2120778"/>
          </a:xfrm>
        </p:spPr>
      </p:pic>
      <p:sp>
        <p:nvSpPr>
          <p:cNvPr id="8" name="Rectangle 7">
            <a:extLst>
              <a:ext uri="{FF2B5EF4-FFF2-40B4-BE49-F238E27FC236}">
                <a16:creationId xmlns:a16="http://schemas.microsoft.com/office/drawing/2014/main" id="{8048D6BC-8E8D-459B-AD69-69B0CC9B04B0}"/>
              </a:ext>
            </a:extLst>
          </p:cNvPr>
          <p:cNvSpPr/>
          <p:nvPr/>
        </p:nvSpPr>
        <p:spPr>
          <a:xfrm>
            <a:off x="4684552" y="4279810"/>
            <a:ext cx="496529" cy="5140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F</a:t>
            </a:r>
          </a:p>
        </p:txBody>
      </p:sp>
      <p:sp>
        <p:nvSpPr>
          <p:cNvPr id="9" name="Rectangle 8">
            <a:extLst>
              <a:ext uri="{FF2B5EF4-FFF2-40B4-BE49-F238E27FC236}">
                <a16:creationId xmlns:a16="http://schemas.microsoft.com/office/drawing/2014/main" id="{3534F820-B9D9-DDAA-3844-5D37FAC7AB6F}"/>
              </a:ext>
            </a:extLst>
          </p:cNvPr>
          <p:cNvSpPr/>
          <p:nvPr/>
        </p:nvSpPr>
        <p:spPr>
          <a:xfrm>
            <a:off x="9314742" y="4279810"/>
            <a:ext cx="496529" cy="5140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F</a:t>
            </a:r>
            <a:r>
              <a:rPr lang="en-US" baseline="30000" dirty="0">
                <a:latin typeface="Arial" panose="020B0604020202020204" pitchFamily="34" charset="0"/>
                <a:cs typeface="Arial" panose="020B0604020202020204" pitchFamily="34" charset="0"/>
              </a:rPr>
              <a:t>-1</a:t>
            </a:r>
          </a:p>
        </p:txBody>
      </p:sp>
      <p:grpSp>
        <p:nvGrpSpPr>
          <p:cNvPr id="25" name="Group 24">
            <a:extLst>
              <a:ext uri="{FF2B5EF4-FFF2-40B4-BE49-F238E27FC236}">
                <a16:creationId xmlns:a16="http://schemas.microsoft.com/office/drawing/2014/main" id="{0160EF7D-920A-ADC4-376C-A20C0BBA9010}"/>
              </a:ext>
            </a:extLst>
          </p:cNvPr>
          <p:cNvGrpSpPr/>
          <p:nvPr/>
        </p:nvGrpSpPr>
        <p:grpSpPr>
          <a:xfrm>
            <a:off x="10172530" y="3674842"/>
            <a:ext cx="1925492" cy="1209936"/>
            <a:chOff x="10038667" y="3733439"/>
            <a:chExt cx="1925492" cy="1209936"/>
          </a:xfrm>
        </p:grpSpPr>
        <p:pic>
          <p:nvPicPr>
            <p:cNvPr id="7" name="Picture 6">
              <a:extLst>
                <a:ext uri="{FF2B5EF4-FFF2-40B4-BE49-F238E27FC236}">
                  <a16:creationId xmlns:a16="http://schemas.microsoft.com/office/drawing/2014/main" id="{0201ACF8-2A1E-62B4-5C25-561BE6809866}"/>
                </a:ext>
              </a:extLst>
            </p:cNvPr>
            <p:cNvPicPr>
              <a:picLocks noChangeAspect="1"/>
            </p:cNvPicPr>
            <p:nvPr/>
          </p:nvPicPr>
          <p:blipFill rotWithShape="1">
            <a:blip r:embed="rId3"/>
            <a:srcRect r="33242" b="85574"/>
            <a:stretch/>
          </p:blipFill>
          <p:spPr>
            <a:xfrm>
              <a:off x="10038667" y="3733439"/>
              <a:ext cx="1925492" cy="297787"/>
            </a:xfrm>
            <a:prstGeom prst="rect">
              <a:avLst/>
            </a:prstGeom>
          </p:spPr>
        </p:pic>
        <p:pic>
          <p:nvPicPr>
            <p:cNvPr id="11" name="Picture 10">
              <a:extLst>
                <a:ext uri="{FF2B5EF4-FFF2-40B4-BE49-F238E27FC236}">
                  <a16:creationId xmlns:a16="http://schemas.microsoft.com/office/drawing/2014/main" id="{BCAF2089-BC70-A201-6A40-437C1671F590}"/>
                </a:ext>
              </a:extLst>
            </p:cNvPr>
            <p:cNvPicPr>
              <a:picLocks noChangeAspect="1"/>
            </p:cNvPicPr>
            <p:nvPr/>
          </p:nvPicPr>
          <p:blipFill rotWithShape="1">
            <a:blip r:embed="rId3"/>
            <a:srcRect l="37898" t="57583" r="9268" b="4714"/>
            <a:stretch/>
          </p:blipFill>
          <p:spPr>
            <a:xfrm>
              <a:off x="10186922" y="4165104"/>
              <a:ext cx="1523864" cy="778271"/>
            </a:xfrm>
            <a:prstGeom prst="rect">
              <a:avLst/>
            </a:prstGeom>
          </p:spPr>
        </p:pic>
      </p:grpSp>
      <p:sp>
        <p:nvSpPr>
          <p:cNvPr id="13" name="Rectangle 12">
            <a:extLst>
              <a:ext uri="{FF2B5EF4-FFF2-40B4-BE49-F238E27FC236}">
                <a16:creationId xmlns:a16="http://schemas.microsoft.com/office/drawing/2014/main" id="{8354482C-6742-3E86-D442-866E741DF1FD}"/>
              </a:ext>
            </a:extLst>
          </p:cNvPr>
          <p:cNvSpPr/>
          <p:nvPr/>
        </p:nvSpPr>
        <p:spPr>
          <a:xfrm>
            <a:off x="6611642" y="3804932"/>
            <a:ext cx="1406013" cy="146381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SpectralSVR</a:t>
            </a:r>
            <a:endParaRPr lang="en-US" dirty="0"/>
          </a:p>
        </p:txBody>
      </p:sp>
      <p:cxnSp>
        <p:nvCxnSpPr>
          <p:cNvPr id="15" name="Straight Arrow Connector 14">
            <a:extLst>
              <a:ext uri="{FF2B5EF4-FFF2-40B4-BE49-F238E27FC236}">
                <a16:creationId xmlns:a16="http://schemas.microsoft.com/office/drawing/2014/main" id="{C3FD3427-B7FF-652E-CDDF-C3A3DB64F73A}"/>
              </a:ext>
            </a:extLst>
          </p:cNvPr>
          <p:cNvCxnSpPr>
            <a:cxnSpLocks/>
            <a:stCxn id="8" idx="3"/>
            <a:endCxn id="13" idx="1"/>
          </p:cNvCxnSpPr>
          <p:nvPr/>
        </p:nvCxnSpPr>
        <p:spPr>
          <a:xfrm>
            <a:off x="5181081" y="4536837"/>
            <a:ext cx="14305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AEDB9D2-4CD6-C70A-4CEC-F7CC6FA2EDFF}"/>
              </a:ext>
            </a:extLst>
          </p:cNvPr>
          <p:cNvCxnSpPr>
            <a:cxnSpLocks/>
            <a:stCxn id="13" idx="3"/>
            <a:endCxn id="9" idx="1"/>
          </p:cNvCxnSpPr>
          <p:nvPr/>
        </p:nvCxnSpPr>
        <p:spPr>
          <a:xfrm>
            <a:off x="8017655" y="4536837"/>
            <a:ext cx="12970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DB11E80-D796-7F29-E104-8ABBA9259C87}"/>
              </a:ext>
            </a:extLst>
          </p:cNvPr>
          <p:cNvCxnSpPr>
            <a:cxnSpLocks/>
            <a:endCxn id="8" idx="1"/>
          </p:cNvCxnSpPr>
          <p:nvPr/>
        </p:nvCxnSpPr>
        <p:spPr>
          <a:xfrm>
            <a:off x="4175038" y="4536837"/>
            <a:ext cx="5095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C10CBCD7-EB64-C0E8-7369-F1E135B621A9}"/>
              </a:ext>
            </a:extLst>
          </p:cNvPr>
          <p:cNvCxnSpPr>
            <a:cxnSpLocks/>
            <a:stCxn id="9" idx="3"/>
          </p:cNvCxnSpPr>
          <p:nvPr/>
        </p:nvCxnSpPr>
        <p:spPr>
          <a:xfrm flipV="1">
            <a:off x="9811271" y="4536087"/>
            <a:ext cx="509514" cy="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0" name="Picture 29" descr="A green and yellow squares&#10;&#10;Description automatically generated">
            <a:extLst>
              <a:ext uri="{FF2B5EF4-FFF2-40B4-BE49-F238E27FC236}">
                <a16:creationId xmlns:a16="http://schemas.microsoft.com/office/drawing/2014/main" id="{E893A215-13D0-A5C6-D27C-BFD568D0D2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24613" y="2120916"/>
            <a:ext cx="1767417" cy="1325563"/>
          </a:xfrm>
          <a:prstGeom prst="rect">
            <a:avLst/>
          </a:prstGeom>
        </p:spPr>
      </p:pic>
      <p:grpSp>
        <p:nvGrpSpPr>
          <p:cNvPr id="37" name="Group 36">
            <a:extLst>
              <a:ext uri="{FF2B5EF4-FFF2-40B4-BE49-F238E27FC236}">
                <a16:creationId xmlns:a16="http://schemas.microsoft.com/office/drawing/2014/main" id="{23E2275E-9804-89C8-2793-F24D552EF604}"/>
              </a:ext>
            </a:extLst>
          </p:cNvPr>
          <p:cNvGrpSpPr/>
          <p:nvPr/>
        </p:nvGrpSpPr>
        <p:grpSpPr>
          <a:xfrm>
            <a:off x="5124853" y="1822180"/>
            <a:ext cx="1543015" cy="1565803"/>
            <a:chOff x="6042182" y="1866696"/>
            <a:chExt cx="1543015" cy="1565803"/>
          </a:xfrm>
        </p:grpSpPr>
        <p:pic>
          <p:nvPicPr>
            <p:cNvPr id="29" name="Picture 28" descr="A green and yellow squares&#10;&#10;Description automatically generated">
              <a:extLst>
                <a:ext uri="{FF2B5EF4-FFF2-40B4-BE49-F238E27FC236}">
                  <a16:creationId xmlns:a16="http://schemas.microsoft.com/office/drawing/2014/main" id="{574ACDC2-E93A-4778-A2FD-A7AF51352C50}"/>
                </a:ext>
              </a:extLst>
            </p:cNvPr>
            <p:cNvPicPr>
              <a:picLocks noChangeAspect="1"/>
            </p:cNvPicPr>
            <p:nvPr/>
          </p:nvPicPr>
          <p:blipFill rotWithShape="1">
            <a:blip r:embed="rId4">
              <a:extLst>
                <a:ext uri="{28A0092B-C50C-407E-A947-70E740481C1C}">
                  <a14:useLocalDpi xmlns:a14="http://schemas.microsoft.com/office/drawing/2010/main" val="0"/>
                </a:ext>
              </a:extLst>
            </a:blip>
            <a:srcRect l="17246" t="11356" r="25456" b="10182"/>
            <a:stretch/>
          </p:blipFill>
          <p:spPr>
            <a:xfrm>
              <a:off x="6042182" y="1866696"/>
              <a:ext cx="1012722" cy="1040081"/>
            </a:xfrm>
            <a:prstGeom prst="rect">
              <a:avLst/>
            </a:prstGeom>
          </p:spPr>
        </p:pic>
        <p:pic>
          <p:nvPicPr>
            <p:cNvPr id="31" name="Picture 30" descr="A green and yellow squares&#10;&#10;Description automatically generated">
              <a:extLst>
                <a:ext uri="{FF2B5EF4-FFF2-40B4-BE49-F238E27FC236}">
                  <a16:creationId xmlns:a16="http://schemas.microsoft.com/office/drawing/2014/main" id="{AFA415A1-A26A-7650-8408-864C81100BC9}"/>
                </a:ext>
              </a:extLst>
            </p:cNvPr>
            <p:cNvPicPr>
              <a:picLocks noChangeAspect="1"/>
            </p:cNvPicPr>
            <p:nvPr/>
          </p:nvPicPr>
          <p:blipFill rotWithShape="1">
            <a:blip r:embed="rId4">
              <a:extLst>
                <a:ext uri="{28A0092B-C50C-407E-A947-70E740481C1C}">
                  <a14:useLocalDpi xmlns:a14="http://schemas.microsoft.com/office/drawing/2010/main" val="0"/>
                </a:ext>
              </a:extLst>
            </a:blip>
            <a:srcRect l="17246" t="11356" r="25456" b="10182"/>
            <a:stretch/>
          </p:blipFill>
          <p:spPr>
            <a:xfrm>
              <a:off x="6127738" y="1962469"/>
              <a:ext cx="1012722" cy="1040081"/>
            </a:xfrm>
            <a:prstGeom prst="rect">
              <a:avLst/>
            </a:prstGeom>
          </p:spPr>
        </p:pic>
        <p:pic>
          <p:nvPicPr>
            <p:cNvPr id="32" name="Picture 31" descr="A green and yellow squares&#10;&#10;Description automatically generated">
              <a:extLst>
                <a:ext uri="{FF2B5EF4-FFF2-40B4-BE49-F238E27FC236}">
                  <a16:creationId xmlns:a16="http://schemas.microsoft.com/office/drawing/2014/main" id="{19899C12-3F36-DABD-6697-D3D0BA70EEC9}"/>
                </a:ext>
              </a:extLst>
            </p:cNvPr>
            <p:cNvPicPr>
              <a:picLocks noChangeAspect="1"/>
            </p:cNvPicPr>
            <p:nvPr/>
          </p:nvPicPr>
          <p:blipFill rotWithShape="1">
            <a:blip r:embed="rId4">
              <a:extLst>
                <a:ext uri="{28A0092B-C50C-407E-A947-70E740481C1C}">
                  <a14:useLocalDpi xmlns:a14="http://schemas.microsoft.com/office/drawing/2010/main" val="0"/>
                </a:ext>
              </a:extLst>
            </a:blip>
            <a:srcRect l="17246" t="11356" r="25456" b="10182"/>
            <a:stretch/>
          </p:blipFill>
          <p:spPr>
            <a:xfrm>
              <a:off x="6213810" y="2045350"/>
              <a:ext cx="1012722" cy="1040081"/>
            </a:xfrm>
            <a:prstGeom prst="rect">
              <a:avLst/>
            </a:prstGeom>
          </p:spPr>
        </p:pic>
        <p:pic>
          <p:nvPicPr>
            <p:cNvPr id="33" name="Picture 32" descr="A green and yellow squares&#10;&#10;Description automatically generated">
              <a:extLst>
                <a:ext uri="{FF2B5EF4-FFF2-40B4-BE49-F238E27FC236}">
                  <a16:creationId xmlns:a16="http://schemas.microsoft.com/office/drawing/2014/main" id="{783883DF-F3F3-4BA7-F96E-44E3A2993618}"/>
                </a:ext>
              </a:extLst>
            </p:cNvPr>
            <p:cNvPicPr>
              <a:picLocks noChangeAspect="1"/>
            </p:cNvPicPr>
            <p:nvPr/>
          </p:nvPicPr>
          <p:blipFill rotWithShape="1">
            <a:blip r:embed="rId4">
              <a:extLst>
                <a:ext uri="{28A0092B-C50C-407E-A947-70E740481C1C}">
                  <a14:useLocalDpi xmlns:a14="http://schemas.microsoft.com/office/drawing/2010/main" val="0"/>
                </a:ext>
              </a:extLst>
            </a:blip>
            <a:srcRect l="17246" t="11356" r="25456" b="10182"/>
            <a:stretch/>
          </p:blipFill>
          <p:spPr>
            <a:xfrm>
              <a:off x="6301927" y="2141123"/>
              <a:ext cx="1012722" cy="1040081"/>
            </a:xfrm>
            <a:prstGeom prst="rect">
              <a:avLst/>
            </a:prstGeom>
          </p:spPr>
        </p:pic>
        <p:pic>
          <p:nvPicPr>
            <p:cNvPr id="34" name="Picture 33" descr="A green and yellow squares&#10;&#10;Description automatically generated">
              <a:extLst>
                <a:ext uri="{FF2B5EF4-FFF2-40B4-BE49-F238E27FC236}">
                  <a16:creationId xmlns:a16="http://schemas.microsoft.com/office/drawing/2014/main" id="{219A8CE1-9D6B-E83A-61D3-66C58E01721A}"/>
                </a:ext>
              </a:extLst>
            </p:cNvPr>
            <p:cNvPicPr>
              <a:picLocks noChangeAspect="1"/>
            </p:cNvPicPr>
            <p:nvPr/>
          </p:nvPicPr>
          <p:blipFill rotWithShape="1">
            <a:blip r:embed="rId4">
              <a:extLst>
                <a:ext uri="{28A0092B-C50C-407E-A947-70E740481C1C}">
                  <a14:useLocalDpi xmlns:a14="http://schemas.microsoft.com/office/drawing/2010/main" val="0"/>
                </a:ext>
              </a:extLst>
            </a:blip>
            <a:srcRect l="17246" t="11356" r="25456" b="10182"/>
            <a:stretch/>
          </p:blipFill>
          <p:spPr>
            <a:xfrm>
              <a:off x="6397501" y="2211595"/>
              <a:ext cx="1012722" cy="1040081"/>
            </a:xfrm>
            <a:prstGeom prst="rect">
              <a:avLst/>
            </a:prstGeom>
          </p:spPr>
        </p:pic>
        <p:pic>
          <p:nvPicPr>
            <p:cNvPr id="35" name="Picture 34" descr="A green and yellow squares&#10;&#10;Description automatically generated">
              <a:extLst>
                <a:ext uri="{FF2B5EF4-FFF2-40B4-BE49-F238E27FC236}">
                  <a16:creationId xmlns:a16="http://schemas.microsoft.com/office/drawing/2014/main" id="{E5F78B62-DA68-5680-BAA5-D5D3AAD09F79}"/>
                </a:ext>
              </a:extLst>
            </p:cNvPr>
            <p:cNvPicPr>
              <a:picLocks noChangeAspect="1"/>
            </p:cNvPicPr>
            <p:nvPr/>
          </p:nvPicPr>
          <p:blipFill rotWithShape="1">
            <a:blip r:embed="rId4">
              <a:extLst>
                <a:ext uri="{28A0092B-C50C-407E-A947-70E740481C1C}">
                  <a14:useLocalDpi xmlns:a14="http://schemas.microsoft.com/office/drawing/2010/main" val="0"/>
                </a:ext>
              </a:extLst>
            </a:blip>
            <a:srcRect l="17246" t="11356" r="25456" b="10182"/>
            <a:stretch/>
          </p:blipFill>
          <p:spPr>
            <a:xfrm>
              <a:off x="6481985" y="2295211"/>
              <a:ext cx="1012722" cy="1040081"/>
            </a:xfrm>
            <a:prstGeom prst="rect">
              <a:avLst/>
            </a:prstGeom>
          </p:spPr>
        </p:pic>
        <p:pic>
          <p:nvPicPr>
            <p:cNvPr id="36" name="Picture 35" descr="A green and yellow squares&#10;&#10;Description automatically generated">
              <a:extLst>
                <a:ext uri="{FF2B5EF4-FFF2-40B4-BE49-F238E27FC236}">
                  <a16:creationId xmlns:a16="http://schemas.microsoft.com/office/drawing/2014/main" id="{76975194-DFD1-1C01-8594-D33D9257CAFD}"/>
                </a:ext>
              </a:extLst>
            </p:cNvPr>
            <p:cNvPicPr>
              <a:picLocks noChangeAspect="1"/>
            </p:cNvPicPr>
            <p:nvPr/>
          </p:nvPicPr>
          <p:blipFill rotWithShape="1">
            <a:blip r:embed="rId4">
              <a:extLst>
                <a:ext uri="{28A0092B-C50C-407E-A947-70E740481C1C}">
                  <a14:useLocalDpi xmlns:a14="http://schemas.microsoft.com/office/drawing/2010/main" val="0"/>
                </a:ext>
              </a:extLst>
            </a:blip>
            <a:srcRect l="17246" t="11356" r="25456" b="10182"/>
            <a:stretch/>
          </p:blipFill>
          <p:spPr>
            <a:xfrm>
              <a:off x="6572475" y="2392418"/>
              <a:ext cx="1012722" cy="1040081"/>
            </a:xfrm>
            <a:prstGeom prst="rect">
              <a:avLst/>
            </a:prstGeom>
          </p:spPr>
        </p:pic>
      </p:grpSp>
      <p:sp>
        <p:nvSpPr>
          <p:cNvPr id="45" name="Oval 44">
            <a:extLst>
              <a:ext uri="{FF2B5EF4-FFF2-40B4-BE49-F238E27FC236}">
                <a16:creationId xmlns:a16="http://schemas.microsoft.com/office/drawing/2014/main" id="{99320F85-52AE-C06E-4129-CC61B82CC536}"/>
              </a:ext>
            </a:extLst>
          </p:cNvPr>
          <p:cNvSpPr/>
          <p:nvPr/>
        </p:nvSpPr>
        <p:spPr>
          <a:xfrm>
            <a:off x="5709787" y="4343149"/>
            <a:ext cx="397697" cy="397697"/>
          </a:xfrm>
          <a:prstGeom prst="ellips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C36F92F2-689B-7AAC-333C-0AFAF19B113B}"/>
              </a:ext>
            </a:extLst>
          </p:cNvPr>
          <p:cNvSpPr/>
          <p:nvPr/>
        </p:nvSpPr>
        <p:spPr>
          <a:xfrm>
            <a:off x="8509856" y="4337238"/>
            <a:ext cx="397697" cy="397697"/>
          </a:xfrm>
          <a:prstGeom prst="ellipse">
            <a:avLst/>
          </a:prstGeom>
        </p:spPr>
        <p:style>
          <a:lnRef idx="2">
            <a:schemeClr val="accent4">
              <a:shade val="15000"/>
            </a:schemeClr>
          </a:lnRef>
          <a:fillRef idx="1">
            <a:schemeClr val="accent4"/>
          </a:fillRef>
          <a:effectRef idx="0">
            <a:schemeClr val="accent4"/>
          </a:effectRef>
          <a:fontRef idx="minor">
            <a:schemeClr val="lt1"/>
          </a:fontRef>
        </p:style>
        <p:txBody>
          <a:bodyPr rtlCol="0" anchor="ctr"/>
          <a:lstStyle/>
          <a:p>
            <a:pPr algn="ctr"/>
            <a:endParaRPr lang="en-US"/>
          </a:p>
        </p:txBody>
      </p:sp>
      <p:cxnSp>
        <p:nvCxnSpPr>
          <p:cNvPr id="54" name="Straight Connector 53">
            <a:extLst>
              <a:ext uri="{FF2B5EF4-FFF2-40B4-BE49-F238E27FC236}">
                <a16:creationId xmlns:a16="http://schemas.microsoft.com/office/drawing/2014/main" id="{335AB152-B210-0D2D-0741-54BA87E2E5F1}"/>
              </a:ext>
            </a:extLst>
          </p:cNvPr>
          <p:cNvCxnSpPr>
            <a:stCxn id="30" idx="2"/>
            <a:endCxn id="46" idx="0"/>
          </p:cNvCxnSpPr>
          <p:nvPr/>
        </p:nvCxnSpPr>
        <p:spPr>
          <a:xfrm>
            <a:off x="8708322" y="3446479"/>
            <a:ext cx="383" cy="89075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4AD74B6-6D31-FA66-DACC-6D5C5C441A41}"/>
              </a:ext>
            </a:extLst>
          </p:cNvPr>
          <p:cNvCxnSpPr>
            <a:cxnSpLocks/>
            <a:endCxn id="45" idx="0"/>
          </p:cNvCxnSpPr>
          <p:nvPr/>
        </p:nvCxnSpPr>
        <p:spPr>
          <a:xfrm flipH="1">
            <a:off x="5908636" y="3452390"/>
            <a:ext cx="2786" cy="89075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0654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34637-69FE-0BC5-A8C7-6E482BC23F93}"/>
              </a:ext>
            </a:extLst>
          </p:cNvPr>
          <p:cNvSpPr>
            <a:spLocks noGrp="1"/>
          </p:cNvSpPr>
          <p:nvPr>
            <p:ph type="title"/>
          </p:nvPr>
        </p:nvSpPr>
        <p:spPr/>
        <p:txBody>
          <a:bodyPr>
            <a:normAutofit fontScale="90000"/>
          </a:bodyPr>
          <a:lstStyle/>
          <a:p>
            <a:r>
              <a:rPr lang="en-US" dirty="0"/>
              <a:t>Coefficient plot between input and output</a:t>
            </a:r>
          </a:p>
        </p:txBody>
      </p:sp>
      <p:pic>
        <p:nvPicPr>
          <p:cNvPr id="5" name="Content Placeholder 4" descr="A black and white graph&#10;&#10;Description automatically generated">
            <a:extLst>
              <a:ext uri="{FF2B5EF4-FFF2-40B4-BE49-F238E27FC236}">
                <a16:creationId xmlns:a16="http://schemas.microsoft.com/office/drawing/2014/main" id="{37C43E90-6CA4-DC88-46F2-4FAE69FEB4E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53353" y="1940819"/>
            <a:ext cx="5801784" cy="4351338"/>
          </a:xfrm>
        </p:spPr>
      </p:pic>
      <p:pic>
        <p:nvPicPr>
          <p:cNvPr id="7" name="Picture 6" descr="A graph of a number of dots&#10;&#10;Description automatically generated with medium confidence">
            <a:extLst>
              <a:ext uri="{FF2B5EF4-FFF2-40B4-BE49-F238E27FC236}">
                <a16:creationId xmlns:a16="http://schemas.microsoft.com/office/drawing/2014/main" id="{5816DCB4-FE2F-531C-B2B3-0B30098D0B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39828" y="1903028"/>
            <a:ext cx="5852172" cy="4389129"/>
          </a:xfrm>
          <a:prstGeom prst="rect">
            <a:avLst/>
          </a:prstGeom>
        </p:spPr>
      </p:pic>
    </p:spTree>
    <p:extLst>
      <p:ext uri="{BB962C8B-B14F-4D97-AF65-F5344CB8AC3E}">
        <p14:creationId xmlns:p14="http://schemas.microsoft.com/office/powerpoint/2010/main" val="38830477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0EC34-C05F-1BFA-23B8-491455F7C7D2}"/>
              </a:ext>
            </a:extLst>
          </p:cNvPr>
          <p:cNvSpPr>
            <a:spLocks noGrp="1"/>
          </p:cNvSpPr>
          <p:nvPr>
            <p:ph type="title"/>
          </p:nvPr>
        </p:nvSpPr>
        <p:spPr/>
        <p:txBody>
          <a:bodyPr>
            <a:normAutofit fontScale="90000"/>
          </a:bodyPr>
          <a:lstStyle/>
          <a:p>
            <a:r>
              <a:rPr lang="en-US" dirty="0"/>
              <a:t>Simplified explanation of ERA5 model &amp; observation assimilation process</a:t>
            </a:r>
          </a:p>
        </p:txBody>
      </p:sp>
      <p:sp>
        <p:nvSpPr>
          <p:cNvPr id="3" name="Content Placeholder 2">
            <a:extLst>
              <a:ext uri="{FF2B5EF4-FFF2-40B4-BE49-F238E27FC236}">
                <a16:creationId xmlns:a16="http://schemas.microsoft.com/office/drawing/2014/main" id="{73A471AF-074D-C67E-A412-AEF8A9328873}"/>
              </a:ext>
            </a:extLst>
          </p:cNvPr>
          <p:cNvSpPr>
            <a:spLocks noGrp="1"/>
          </p:cNvSpPr>
          <p:nvPr>
            <p:ph idx="1"/>
          </p:nvPr>
        </p:nvSpPr>
        <p:spPr>
          <a:xfrm>
            <a:off x="838200" y="2556387"/>
            <a:ext cx="4327423" cy="4222100"/>
          </a:xfrm>
        </p:spPr>
        <p:txBody>
          <a:bodyPr>
            <a:normAutofit/>
          </a:bodyPr>
          <a:lstStyle/>
          <a:p>
            <a:r>
              <a:rPr lang="en-US" sz="2400" dirty="0" err="1"/>
              <a:t>Jb</a:t>
            </a:r>
            <a:r>
              <a:rPr lang="en-US" sz="2400" dirty="0"/>
              <a:t>: discrepancy with a short-range forecast started from the previous analysis</a:t>
            </a:r>
          </a:p>
          <a:p>
            <a:r>
              <a:rPr lang="en-US" sz="2400" dirty="0"/>
              <a:t>Jo: discrepancy with the observations</a:t>
            </a:r>
          </a:p>
          <a:p>
            <a:r>
              <a:rPr lang="en-US" sz="2400" dirty="0" err="1"/>
              <a:t>Jc</a:t>
            </a:r>
            <a:r>
              <a:rPr lang="en-US" sz="2400" dirty="0"/>
              <a:t>: discrepancy with “model error”</a:t>
            </a:r>
          </a:p>
          <a:p>
            <a:r>
              <a:rPr lang="en-US" sz="2400" dirty="0"/>
              <a:t>y: observation</a:t>
            </a:r>
          </a:p>
        </p:txBody>
      </p:sp>
      <p:pic>
        <p:nvPicPr>
          <p:cNvPr id="5" name="Picture 4">
            <a:extLst>
              <a:ext uri="{FF2B5EF4-FFF2-40B4-BE49-F238E27FC236}">
                <a16:creationId xmlns:a16="http://schemas.microsoft.com/office/drawing/2014/main" id="{C078B59A-FC9F-F25F-582A-F4F3B1832032}"/>
              </a:ext>
            </a:extLst>
          </p:cNvPr>
          <p:cNvPicPr>
            <a:picLocks noChangeAspect="1"/>
          </p:cNvPicPr>
          <p:nvPr/>
        </p:nvPicPr>
        <p:blipFill>
          <a:blip r:embed="rId2"/>
          <a:stretch>
            <a:fillRect/>
          </a:stretch>
        </p:blipFill>
        <p:spPr>
          <a:xfrm>
            <a:off x="5165623" y="1963220"/>
            <a:ext cx="7026377" cy="4894780"/>
          </a:xfrm>
          <a:prstGeom prst="rect">
            <a:avLst/>
          </a:prstGeom>
        </p:spPr>
      </p:pic>
      <p:pic>
        <p:nvPicPr>
          <p:cNvPr id="7" name="Picture 6">
            <a:extLst>
              <a:ext uri="{FF2B5EF4-FFF2-40B4-BE49-F238E27FC236}">
                <a16:creationId xmlns:a16="http://schemas.microsoft.com/office/drawing/2014/main" id="{A14FAE4B-E6B1-5086-478D-9956419B0012}"/>
              </a:ext>
            </a:extLst>
          </p:cNvPr>
          <p:cNvPicPr>
            <a:picLocks noChangeAspect="1"/>
          </p:cNvPicPr>
          <p:nvPr/>
        </p:nvPicPr>
        <p:blipFill>
          <a:blip r:embed="rId3"/>
          <a:stretch>
            <a:fillRect/>
          </a:stretch>
        </p:blipFill>
        <p:spPr>
          <a:xfrm>
            <a:off x="1172316" y="1950929"/>
            <a:ext cx="2591162" cy="438211"/>
          </a:xfrm>
          <a:prstGeom prst="rect">
            <a:avLst/>
          </a:prstGeom>
        </p:spPr>
      </p:pic>
    </p:spTree>
    <p:extLst>
      <p:ext uri="{BB962C8B-B14F-4D97-AF65-F5344CB8AC3E}">
        <p14:creationId xmlns:p14="http://schemas.microsoft.com/office/powerpoint/2010/main" val="231334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05D75-9C45-7C38-E281-48A316A7EE3F}"/>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F1EE38EE-AEDB-61B5-FD86-2BAE0DE54CC7}"/>
              </a:ext>
            </a:extLst>
          </p:cNvPr>
          <p:cNvSpPr>
            <a:spLocks noGrp="1"/>
          </p:cNvSpPr>
          <p:nvPr>
            <p:ph idx="1"/>
          </p:nvPr>
        </p:nvSpPr>
        <p:spPr/>
        <p:txBody>
          <a:bodyPr>
            <a:normAutofit lnSpcReduction="10000"/>
          </a:bodyPr>
          <a:lstStyle/>
          <a:p>
            <a:r>
              <a:rPr lang="en-US" dirty="0">
                <a:solidFill>
                  <a:srgbClr val="000000"/>
                </a:solidFill>
                <a:highlight>
                  <a:srgbClr val="FFFFFF"/>
                </a:highlight>
                <a:latin typeface="__Lato_dde8ef"/>
              </a:rPr>
              <a:t>D</a:t>
            </a:r>
            <a:r>
              <a:rPr lang="en-US" b="0" i="0" dirty="0">
                <a:solidFill>
                  <a:srgbClr val="000000"/>
                </a:solidFill>
                <a:effectLst/>
                <a:highlight>
                  <a:srgbClr val="FFFFFF"/>
                </a:highlight>
                <a:latin typeface="__Lato_dde8ef"/>
              </a:rPr>
              <a:t>ata assimilation is based on the method used by numerical weather prediction centers, where every so many hours (12 hours at ECMWF) a previous forecast is combined with newly available observations.</a:t>
            </a:r>
          </a:p>
          <a:p>
            <a:r>
              <a:rPr lang="en-US" dirty="0">
                <a:solidFill>
                  <a:srgbClr val="000000"/>
                </a:solidFill>
                <a:highlight>
                  <a:srgbClr val="FFFFFF"/>
                </a:highlight>
                <a:latin typeface="__Lato_dde8ef"/>
              </a:rPr>
              <a:t>This is done</a:t>
            </a:r>
            <a:r>
              <a:rPr lang="en-US" b="0" i="0" dirty="0">
                <a:solidFill>
                  <a:srgbClr val="000000"/>
                </a:solidFill>
                <a:effectLst/>
                <a:highlight>
                  <a:srgbClr val="FFFFFF"/>
                </a:highlight>
                <a:latin typeface="__Lato_dde8ef"/>
              </a:rPr>
              <a:t> in an optimal way to produce a new best estimate of the state of the atmosphere, called analysis, from which an updated, improved forecast is issued.</a:t>
            </a:r>
          </a:p>
          <a:p>
            <a:r>
              <a:rPr lang="en-US" b="0" i="0" dirty="0">
                <a:solidFill>
                  <a:srgbClr val="000000"/>
                </a:solidFill>
                <a:effectLst/>
                <a:highlight>
                  <a:srgbClr val="FFFFFF"/>
                </a:highlight>
                <a:latin typeface="__Lato_dde8ef"/>
              </a:rPr>
              <a:t>Reanalysis works in the same way, but at reduced resolution to allow for the provision of a dataset spanning back several decades.</a:t>
            </a:r>
            <a:endParaRPr lang="en-US" dirty="0"/>
          </a:p>
        </p:txBody>
      </p:sp>
    </p:spTree>
    <p:extLst>
      <p:ext uri="{BB962C8B-B14F-4D97-AF65-F5344CB8AC3E}">
        <p14:creationId xmlns:p14="http://schemas.microsoft.com/office/powerpoint/2010/main" val="530600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B7169B8-2507-43F4-A148-FA791CD9C6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2AF24A-01D2-0C10-9C64-13C73A9A94D0}"/>
              </a:ext>
            </a:extLst>
          </p:cNvPr>
          <p:cNvSpPr>
            <a:spLocks noGrp="1"/>
          </p:cNvSpPr>
          <p:nvPr>
            <p:ph type="title"/>
          </p:nvPr>
        </p:nvSpPr>
        <p:spPr>
          <a:xfrm>
            <a:off x="838200" y="782103"/>
            <a:ext cx="3047082" cy="2646897"/>
          </a:xfrm>
        </p:spPr>
        <p:txBody>
          <a:bodyPr anchor="b">
            <a:normAutofit/>
          </a:bodyPr>
          <a:lstStyle/>
          <a:p>
            <a:r>
              <a:rPr lang="en-US"/>
              <a:t>The Weather</a:t>
            </a:r>
            <a:endParaRPr lang="en-US" dirty="0"/>
          </a:p>
        </p:txBody>
      </p:sp>
      <p:cxnSp>
        <p:nvCxnSpPr>
          <p:cNvPr id="23" name="Straight Connector 22">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24"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6130" y="47101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4"/>
          </a:solidFill>
          <a:ln w="603" cap="flat">
            <a:noFill/>
            <a:prstDash val="solid"/>
            <a:miter/>
          </a:ln>
        </p:spPr>
        <p:txBody>
          <a:bodyPr rtlCol="0" anchor="ctr"/>
          <a:lstStyle/>
          <a:p>
            <a:endParaRPr lang="en-US"/>
          </a:p>
        </p:txBody>
      </p:sp>
      <p:sp>
        <p:nvSpPr>
          <p:cNvPr id="20"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677243" y="60463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solidFill>
          <a:ln w="422" cap="flat">
            <a:noFill/>
            <a:prstDash val="solid"/>
            <a:miter/>
          </a:ln>
        </p:spPr>
        <p:txBody>
          <a:bodyPr rtlCol="0" anchor="ctr"/>
          <a:lstStyle/>
          <a:p>
            <a:endParaRPr lang="en-US"/>
          </a:p>
        </p:txBody>
      </p:sp>
      <p:pic>
        <p:nvPicPr>
          <p:cNvPr id="7" name="Picture 6" descr="Black, wet umbrella in rain in city scape with brick buildings and cars">
            <a:extLst>
              <a:ext uri="{FF2B5EF4-FFF2-40B4-BE49-F238E27FC236}">
                <a16:creationId xmlns:a16="http://schemas.microsoft.com/office/drawing/2014/main" id="{FA43204F-1DE0-492D-05F5-DA47C16D2B41}"/>
              </a:ext>
            </a:extLst>
          </p:cNvPr>
          <p:cNvPicPr>
            <a:picLocks noChangeAspect="1"/>
          </p:cNvPicPr>
          <p:nvPr/>
        </p:nvPicPr>
        <p:blipFill>
          <a:blip r:embed="rId2">
            <a:extLst>
              <a:ext uri="{28A0092B-C50C-407E-A947-70E740481C1C}">
                <a14:useLocalDpi xmlns:a14="http://schemas.microsoft.com/office/drawing/2010/main" val="0"/>
              </a:ext>
            </a:extLst>
          </a:blip>
          <a:srcRect l="16536" r="7331" b="-5"/>
          <a:stretch/>
        </p:blipFill>
        <p:spPr>
          <a:xfrm>
            <a:off x="3979169" y="782103"/>
            <a:ext cx="3018819" cy="2646897"/>
          </a:xfrm>
          <a:prstGeom prst="rect">
            <a:avLst/>
          </a:prstGeom>
        </p:spPr>
      </p:pic>
      <p:pic>
        <p:nvPicPr>
          <p:cNvPr id="9" name="Picture 8" descr="The landscape of a storm over a farm">
            <a:extLst>
              <a:ext uri="{FF2B5EF4-FFF2-40B4-BE49-F238E27FC236}">
                <a16:creationId xmlns:a16="http://schemas.microsoft.com/office/drawing/2014/main" id="{37D2F4BF-17FF-487D-BDB3-29D57D719C8A}"/>
              </a:ext>
            </a:extLst>
          </p:cNvPr>
          <p:cNvPicPr>
            <a:picLocks noChangeAspect="1"/>
          </p:cNvPicPr>
          <p:nvPr/>
        </p:nvPicPr>
        <p:blipFill>
          <a:blip r:embed="rId3">
            <a:extLst>
              <a:ext uri="{28A0092B-C50C-407E-A947-70E740481C1C}">
                <a14:useLocalDpi xmlns:a14="http://schemas.microsoft.com/office/drawing/2010/main" val="0"/>
              </a:ext>
            </a:extLst>
          </a:blip>
          <a:srcRect l="8790" r="26456"/>
          <a:stretch/>
        </p:blipFill>
        <p:spPr>
          <a:xfrm>
            <a:off x="838196" y="3512460"/>
            <a:ext cx="3047073" cy="2646897"/>
          </a:xfrm>
          <a:prstGeom prst="rect">
            <a:avLst/>
          </a:prstGeom>
        </p:spPr>
      </p:pic>
      <p:pic>
        <p:nvPicPr>
          <p:cNvPr id="5" name="Picture 4" descr="Sunset on the grassy meadow">
            <a:extLst>
              <a:ext uri="{FF2B5EF4-FFF2-40B4-BE49-F238E27FC236}">
                <a16:creationId xmlns:a16="http://schemas.microsoft.com/office/drawing/2014/main" id="{9F04B676-071C-AF17-981A-DA45CAE8F042}"/>
              </a:ext>
            </a:extLst>
          </p:cNvPr>
          <p:cNvPicPr>
            <a:picLocks noChangeAspect="1"/>
          </p:cNvPicPr>
          <p:nvPr/>
        </p:nvPicPr>
        <p:blipFill>
          <a:blip r:embed="rId4">
            <a:extLst>
              <a:ext uri="{28A0092B-C50C-407E-A947-70E740481C1C}">
                <a14:useLocalDpi xmlns:a14="http://schemas.microsoft.com/office/drawing/2010/main" val="0"/>
              </a:ext>
            </a:extLst>
          </a:blip>
          <a:srcRect l="6349" r="17519" b="-5"/>
          <a:stretch/>
        </p:blipFill>
        <p:spPr>
          <a:xfrm>
            <a:off x="3979169" y="3512460"/>
            <a:ext cx="3018821" cy="2646897"/>
          </a:xfrm>
          <a:prstGeom prst="rect">
            <a:avLst/>
          </a:prstGeom>
        </p:spPr>
      </p:pic>
      <p:sp>
        <p:nvSpPr>
          <p:cNvPr id="3" name="Content Placeholder 2">
            <a:extLst>
              <a:ext uri="{FF2B5EF4-FFF2-40B4-BE49-F238E27FC236}">
                <a16:creationId xmlns:a16="http://schemas.microsoft.com/office/drawing/2014/main" id="{666BEF57-C23E-DE94-8B2A-84F1EC34D889}"/>
              </a:ext>
            </a:extLst>
          </p:cNvPr>
          <p:cNvSpPr>
            <a:spLocks noGrp="1"/>
          </p:cNvSpPr>
          <p:nvPr>
            <p:ph idx="1"/>
          </p:nvPr>
        </p:nvSpPr>
        <p:spPr>
          <a:xfrm>
            <a:off x="7229042" y="782103"/>
            <a:ext cx="4124758" cy="5377254"/>
          </a:xfrm>
        </p:spPr>
        <p:txBody>
          <a:bodyPr anchor="ctr">
            <a:normAutofit/>
          </a:bodyPr>
          <a:lstStyle/>
          <a:p>
            <a:r>
              <a:rPr lang="en-US" sz="1800"/>
              <a:t>The impact of weather on the lives of countless people continues to be a concern to many.</a:t>
            </a:r>
          </a:p>
          <a:p>
            <a:r>
              <a:rPr lang="en-US" sz="1800"/>
              <a:t>The very real threat of climate change has made knowledge of the subject more important</a:t>
            </a:r>
          </a:p>
          <a:p>
            <a:r>
              <a:rPr lang="en-US" sz="1800"/>
              <a:t>The weather affects humans on many scales, from small choices of where to eat individuals may make all the way to natural disasters that can affect peoples lives to an irreparable degree</a:t>
            </a:r>
          </a:p>
        </p:txBody>
      </p:sp>
      <p:sp>
        <p:nvSpPr>
          <p:cNvPr id="22"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56380" y="119484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4"/>
          </a:solidFill>
          <a:ln w="610" cap="flat">
            <a:noFill/>
            <a:prstDash val="solid"/>
            <a:miter/>
          </a:ln>
        </p:spPr>
        <p:txBody>
          <a:bodyPr rtlCol="0" anchor="ctr"/>
          <a:lstStyle/>
          <a:p>
            <a:endParaRPr lang="en-US"/>
          </a:p>
        </p:txBody>
      </p:sp>
    </p:spTree>
    <p:extLst>
      <p:ext uri="{BB962C8B-B14F-4D97-AF65-F5344CB8AC3E}">
        <p14:creationId xmlns:p14="http://schemas.microsoft.com/office/powerpoint/2010/main" val="15529162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2EFA1-932A-2609-2A52-6828216CC41D}"/>
              </a:ext>
            </a:extLst>
          </p:cNvPr>
          <p:cNvSpPr>
            <a:spLocks noGrp="1"/>
          </p:cNvSpPr>
          <p:nvPr>
            <p:ph type="title"/>
          </p:nvPr>
        </p:nvSpPr>
        <p:spPr/>
        <p:txBody>
          <a:bodyPr/>
          <a:lstStyle/>
          <a:p>
            <a:r>
              <a:rPr lang="en-US" dirty="0"/>
              <a:t>Current Methods</a:t>
            </a:r>
          </a:p>
        </p:txBody>
      </p:sp>
      <p:sp>
        <p:nvSpPr>
          <p:cNvPr id="3" name="Content Placeholder 2">
            <a:extLst>
              <a:ext uri="{FF2B5EF4-FFF2-40B4-BE49-F238E27FC236}">
                <a16:creationId xmlns:a16="http://schemas.microsoft.com/office/drawing/2014/main" id="{08204336-95CB-B807-56B4-4E1C0AE97DBF}"/>
              </a:ext>
            </a:extLst>
          </p:cNvPr>
          <p:cNvSpPr>
            <a:spLocks noGrp="1"/>
          </p:cNvSpPr>
          <p:nvPr>
            <p:ph idx="1"/>
          </p:nvPr>
        </p:nvSpPr>
        <p:spPr/>
        <p:txBody>
          <a:bodyPr/>
          <a:lstStyle/>
          <a:p>
            <a:r>
              <a:rPr lang="en-US" dirty="0"/>
              <a:t>Established methods currently used by governments and institutions rely on both numerical solvers and more data driven approaches for details</a:t>
            </a:r>
          </a:p>
          <a:p>
            <a:r>
              <a:rPr lang="en-US" dirty="0"/>
              <a:t>These methods are often ensembles to account for the uncertainty still present in predictions by these methods</a:t>
            </a:r>
          </a:p>
          <a:p>
            <a:r>
              <a:rPr lang="en-US" dirty="0"/>
              <a:t>The scales at which weather systems operate at vary greatly. This makes fine grids and temporal steps necessary, both of which are very costly</a:t>
            </a:r>
          </a:p>
        </p:txBody>
      </p:sp>
    </p:spTree>
    <p:extLst>
      <p:ext uri="{BB962C8B-B14F-4D97-AF65-F5344CB8AC3E}">
        <p14:creationId xmlns:p14="http://schemas.microsoft.com/office/powerpoint/2010/main" val="284291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CC99D-17A4-B654-5AA9-6A9B3102E8EF}"/>
              </a:ext>
            </a:extLst>
          </p:cNvPr>
          <p:cNvSpPr>
            <a:spLocks noGrp="1"/>
          </p:cNvSpPr>
          <p:nvPr>
            <p:ph type="title"/>
          </p:nvPr>
        </p:nvSpPr>
        <p:spPr/>
        <p:txBody>
          <a:bodyPr/>
          <a:lstStyle/>
          <a:p>
            <a:r>
              <a:rPr lang="en-US" dirty="0"/>
              <a:t>Spectral SVR</a:t>
            </a:r>
          </a:p>
        </p:txBody>
      </p:sp>
      <p:sp>
        <p:nvSpPr>
          <p:cNvPr id="3" name="Content Placeholder 2">
            <a:extLst>
              <a:ext uri="{FF2B5EF4-FFF2-40B4-BE49-F238E27FC236}">
                <a16:creationId xmlns:a16="http://schemas.microsoft.com/office/drawing/2014/main" id="{70DAD316-37E2-4A07-AC0B-E8A1B2AB1441}"/>
              </a:ext>
            </a:extLst>
          </p:cNvPr>
          <p:cNvSpPr>
            <a:spLocks noGrp="1"/>
          </p:cNvSpPr>
          <p:nvPr>
            <p:ph idx="1"/>
          </p:nvPr>
        </p:nvSpPr>
        <p:spPr/>
        <p:txBody>
          <a:bodyPr/>
          <a:lstStyle/>
          <a:p>
            <a:r>
              <a:rPr lang="en-US" dirty="0"/>
              <a:t>Strong mathematical guarantees of SVR</a:t>
            </a:r>
          </a:p>
          <a:p>
            <a:r>
              <a:rPr lang="en-US" dirty="0"/>
              <a:t>Interpretability of which data points during training is important to outputs</a:t>
            </a:r>
          </a:p>
          <a:p>
            <a:r>
              <a:rPr lang="en-US" dirty="0"/>
              <a:t>Predictions are in the form of basis function coefficients</a:t>
            </a:r>
          </a:p>
          <a:p>
            <a:pPr lvl="1"/>
            <a:r>
              <a:rPr lang="en-US" dirty="0"/>
              <a:t>This means separate modes (higher/lower frequency) can be analyzed separately</a:t>
            </a:r>
          </a:p>
          <a:p>
            <a:r>
              <a:rPr lang="en-US" dirty="0"/>
              <a:t>Very little literature on the use of support vector machines for operator learning</a:t>
            </a:r>
          </a:p>
        </p:txBody>
      </p:sp>
    </p:spTree>
    <p:extLst>
      <p:ext uri="{BB962C8B-B14F-4D97-AF65-F5344CB8AC3E}">
        <p14:creationId xmlns:p14="http://schemas.microsoft.com/office/powerpoint/2010/main" val="1212532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3C733-6B73-4621-1DE2-95A26D7DBA80}"/>
              </a:ext>
            </a:extLst>
          </p:cNvPr>
          <p:cNvSpPr>
            <a:spLocks noGrp="1"/>
          </p:cNvSpPr>
          <p:nvPr>
            <p:ph type="title"/>
          </p:nvPr>
        </p:nvSpPr>
        <p:spPr/>
        <p:txBody>
          <a:bodyPr/>
          <a:lstStyle/>
          <a:p>
            <a:r>
              <a:rPr lang="en-US" dirty="0"/>
              <a:t>ERA5 Dataset</a:t>
            </a:r>
            <a:r>
              <a:rPr lang="en-US" baseline="30000" dirty="0">
                <a:hlinkClick r:id="rId3"/>
              </a:rPr>
              <a:t>1</a:t>
            </a:r>
            <a:endParaRPr lang="en-US" baseline="30000" dirty="0"/>
          </a:p>
        </p:txBody>
      </p:sp>
      <p:sp>
        <p:nvSpPr>
          <p:cNvPr id="3" name="Content Placeholder 2">
            <a:extLst>
              <a:ext uri="{FF2B5EF4-FFF2-40B4-BE49-F238E27FC236}">
                <a16:creationId xmlns:a16="http://schemas.microsoft.com/office/drawing/2014/main" id="{B0E73665-161B-1F97-517A-0AEC270DD5D6}"/>
              </a:ext>
            </a:extLst>
          </p:cNvPr>
          <p:cNvSpPr>
            <a:spLocks noGrp="1"/>
          </p:cNvSpPr>
          <p:nvPr>
            <p:ph idx="1"/>
          </p:nvPr>
        </p:nvSpPr>
        <p:spPr>
          <a:xfrm>
            <a:off x="838200" y="1825625"/>
            <a:ext cx="7204587" cy="4351338"/>
          </a:xfrm>
        </p:spPr>
        <p:txBody>
          <a:bodyPr>
            <a:normAutofit fontScale="85000" lnSpcReduction="10000"/>
          </a:bodyPr>
          <a:lstStyle/>
          <a:p>
            <a:r>
              <a:rPr lang="en-US" dirty="0"/>
              <a:t>5</a:t>
            </a:r>
            <a:r>
              <a:rPr lang="en-US" baseline="30000" dirty="0"/>
              <a:t>th</a:t>
            </a:r>
            <a:r>
              <a:rPr lang="en-US" dirty="0"/>
              <a:t> generation reanalysis produced by the European Centre for Medium-Range Weather Forecasts (ECMWF)</a:t>
            </a:r>
          </a:p>
          <a:p>
            <a:r>
              <a:rPr lang="en-US" dirty="0"/>
              <a:t>The atmospheric reanalysis has a horizontal resolution of 0.25° x 0.25°</a:t>
            </a:r>
          </a:p>
          <a:p>
            <a:r>
              <a:rPr lang="en-US" dirty="0"/>
              <a:t>The vertical resolution is divided by 137 levels from the surface to 80km in altitude</a:t>
            </a:r>
          </a:p>
          <a:p>
            <a:r>
              <a:rPr lang="en-US" dirty="0"/>
              <a:t>This dataset covers the period from 1940 to the present</a:t>
            </a:r>
          </a:p>
          <a:p>
            <a:r>
              <a:rPr lang="en-US" dirty="0"/>
              <a:t>The dataset is produced using model predictions that is combined with observations</a:t>
            </a:r>
          </a:p>
        </p:txBody>
      </p:sp>
      <p:sp>
        <p:nvSpPr>
          <p:cNvPr id="4" name="Footer Placeholder 3">
            <a:extLst>
              <a:ext uri="{FF2B5EF4-FFF2-40B4-BE49-F238E27FC236}">
                <a16:creationId xmlns:a16="http://schemas.microsoft.com/office/drawing/2014/main" id="{B1F84F2B-37BC-C703-6115-052C7FE2086E}"/>
              </a:ext>
            </a:extLst>
          </p:cNvPr>
          <p:cNvSpPr>
            <a:spLocks noGrp="1"/>
          </p:cNvSpPr>
          <p:nvPr>
            <p:ph type="ftr" sz="quarter" idx="11"/>
          </p:nvPr>
        </p:nvSpPr>
        <p:spPr/>
        <p:txBody>
          <a:bodyPr/>
          <a:lstStyle/>
          <a:p>
            <a:r>
              <a:rPr lang="en-US" dirty="0"/>
              <a:t>1 https://doi.org/10.1002/qj.3803</a:t>
            </a:r>
          </a:p>
        </p:txBody>
      </p:sp>
      <p:pic>
        <p:nvPicPr>
          <p:cNvPr id="1026" name="Picture 2" descr="Diagram illustrating the principle of 4D-Var">
            <a:extLst>
              <a:ext uri="{FF2B5EF4-FFF2-40B4-BE49-F238E27FC236}">
                <a16:creationId xmlns:a16="http://schemas.microsoft.com/office/drawing/2014/main" id="{D966FD1B-E362-2A94-85FA-D64D058D52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42787" y="2547630"/>
            <a:ext cx="4058876" cy="27077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6244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257D8-3CA3-9971-4608-DF644162F38E}"/>
              </a:ext>
            </a:extLst>
          </p:cNvPr>
          <p:cNvSpPr>
            <a:spLocks noGrp="1"/>
          </p:cNvSpPr>
          <p:nvPr>
            <p:ph type="title"/>
          </p:nvPr>
        </p:nvSpPr>
        <p:spPr/>
        <p:txBody>
          <a:bodyPr/>
          <a:lstStyle/>
          <a:p>
            <a:endParaRPr lang="en-US" dirty="0"/>
          </a:p>
        </p:txBody>
      </p:sp>
      <p:pic>
        <p:nvPicPr>
          <p:cNvPr id="4" name="era5_hourly_t2m_sumatra_2014_2019.nc_animation_0_48_ (1)">
            <a:hlinkClick r:id="" action="ppaction://media"/>
            <a:extLst>
              <a:ext uri="{FF2B5EF4-FFF2-40B4-BE49-F238E27FC236}">
                <a16:creationId xmlns:a16="http://schemas.microsoft.com/office/drawing/2014/main" id="{89892F09-D13F-CEC7-9FEE-441C8BF9C1E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195638" y="1825625"/>
            <a:ext cx="5802312" cy="4351338"/>
          </a:xfrm>
        </p:spPr>
      </p:pic>
    </p:spTree>
    <p:extLst>
      <p:ext uri="{BB962C8B-B14F-4D97-AF65-F5344CB8AC3E}">
        <p14:creationId xmlns:p14="http://schemas.microsoft.com/office/powerpoint/2010/main" val="401717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2F8C7-DAED-86A2-14B7-233DF8E583C1}"/>
              </a:ext>
            </a:extLst>
          </p:cNvPr>
          <p:cNvSpPr>
            <a:spLocks noGrp="1"/>
          </p:cNvSpPr>
          <p:nvPr>
            <p:ph type="title"/>
          </p:nvPr>
        </p:nvSpPr>
        <p:spPr/>
        <p:txBody>
          <a:bodyPr/>
          <a:lstStyle/>
          <a:p>
            <a:r>
              <a:rPr lang="en-US" dirty="0"/>
              <a:t>ERA5: 2m Temperature</a:t>
            </a:r>
          </a:p>
        </p:txBody>
      </p:sp>
      <p:sp>
        <p:nvSpPr>
          <p:cNvPr id="3" name="Content Placeholder 2">
            <a:extLst>
              <a:ext uri="{FF2B5EF4-FFF2-40B4-BE49-F238E27FC236}">
                <a16:creationId xmlns:a16="http://schemas.microsoft.com/office/drawing/2014/main" id="{269BEF1D-8C1F-987B-3CD5-59A04D688837}"/>
              </a:ext>
            </a:extLst>
          </p:cNvPr>
          <p:cNvSpPr>
            <a:spLocks noGrp="1"/>
          </p:cNvSpPr>
          <p:nvPr>
            <p:ph idx="1"/>
          </p:nvPr>
        </p:nvSpPr>
        <p:spPr>
          <a:xfrm>
            <a:off x="838200" y="1825625"/>
            <a:ext cx="7539935" cy="4351338"/>
          </a:xfrm>
        </p:spPr>
        <p:txBody>
          <a:bodyPr>
            <a:normAutofit fontScale="92500" lnSpcReduction="10000"/>
          </a:bodyPr>
          <a:lstStyle/>
          <a:p>
            <a:r>
              <a:rPr lang="en-US" dirty="0"/>
              <a:t>The ERA5 dataset provides values of many different variables including atmospheric temperature at 2 meters (2m Temperature) of altitude</a:t>
            </a:r>
          </a:p>
          <a:p>
            <a:r>
              <a:rPr lang="en-US" dirty="0"/>
              <a:t>Our aim is to predict this variable based on this and several other variables which are:</a:t>
            </a:r>
          </a:p>
          <a:p>
            <a:pPr lvl="1"/>
            <a:r>
              <a:rPr lang="en-US" dirty="0"/>
              <a:t>10m wind components</a:t>
            </a:r>
          </a:p>
          <a:p>
            <a:pPr lvl="1"/>
            <a:r>
              <a:rPr lang="en-US" dirty="0"/>
              <a:t>Surface pressure</a:t>
            </a:r>
          </a:p>
          <a:p>
            <a:pPr lvl="1"/>
            <a:r>
              <a:rPr lang="en-US" dirty="0"/>
              <a:t>Mean sea level pressure</a:t>
            </a:r>
          </a:p>
          <a:p>
            <a:pPr lvl="1"/>
            <a:r>
              <a:rPr lang="en-US" dirty="0"/>
              <a:t>Column water vapor</a:t>
            </a:r>
          </a:p>
          <a:p>
            <a:endParaRPr lang="en-US" dirty="0"/>
          </a:p>
        </p:txBody>
      </p:sp>
      <p:pic>
        <p:nvPicPr>
          <p:cNvPr id="1026" name="Picture 2">
            <a:extLst>
              <a:ext uri="{FF2B5EF4-FFF2-40B4-BE49-F238E27FC236}">
                <a16:creationId xmlns:a16="http://schemas.microsoft.com/office/drawing/2014/main" id="{BAD852AC-FFCA-0D01-FE77-CD68B125C53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78135" y="2673626"/>
            <a:ext cx="3270526" cy="3270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8848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162CF-7505-3050-E47C-A11FB9004619}"/>
              </a:ext>
            </a:extLst>
          </p:cNvPr>
          <p:cNvSpPr>
            <a:spLocks noGrp="1"/>
          </p:cNvSpPr>
          <p:nvPr>
            <p:ph type="title"/>
          </p:nvPr>
        </p:nvSpPr>
        <p:spPr/>
        <p:txBody>
          <a:bodyPr/>
          <a:lstStyle/>
          <a:p>
            <a:r>
              <a:rPr lang="en-US" dirty="0"/>
              <a:t>Computation Scheme: 2m Temp</a:t>
            </a:r>
          </a:p>
        </p:txBody>
      </p:sp>
      <p:pic>
        <p:nvPicPr>
          <p:cNvPr id="5" name="Content Placeholder 4">
            <a:extLst>
              <a:ext uri="{FF2B5EF4-FFF2-40B4-BE49-F238E27FC236}">
                <a16:creationId xmlns:a16="http://schemas.microsoft.com/office/drawing/2014/main" id="{0AC37594-2BEA-0B6F-C229-DAC4DD70E8B8}"/>
              </a:ext>
            </a:extLst>
          </p:cNvPr>
          <p:cNvPicPr>
            <a:picLocks noGrp="1" noChangeAspect="1"/>
          </p:cNvPicPr>
          <p:nvPr>
            <p:ph idx="1"/>
          </p:nvPr>
        </p:nvPicPr>
        <p:blipFill rotWithShape="1">
          <a:blip r:embed="rId2"/>
          <a:srcRect l="72112" t="3607" b="87121"/>
          <a:stretch/>
        </p:blipFill>
        <p:spPr>
          <a:xfrm>
            <a:off x="1626746" y="3687494"/>
            <a:ext cx="1226899" cy="196645"/>
          </a:xfrm>
        </p:spPr>
      </p:pic>
      <p:sp>
        <p:nvSpPr>
          <p:cNvPr id="8" name="Rectangle 7">
            <a:extLst>
              <a:ext uri="{FF2B5EF4-FFF2-40B4-BE49-F238E27FC236}">
                <a16:creationId xmlns:a16="http://schemas.microsoft.com/office/drawing/2014/main" id="{8048D6BC-8E8D-459B-AD69-69B0CC9B04B0}"/>
              </a:ext>
            </a:extLst>
          </p:cNvPr>
          <p:cNvSpPr/>
          <p:nvPr/>
        </p:nvSpPr>
        <p:spPr>
          <a:xfrm>
            <a:off x="3553843" y="4191320"/>
            <a:ext cx="496529" cy="5140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F</a:t>
            </a:r>
          </a:p>
        </p:txBody>
      </p:sp>
      <p:sp>
        <p:nvSpPr>
          <p:cNvPr id="9" name="Rectangle 8">
            <a:extLst>
              <a:ext uri="{FF2B5EF4-FFF2-40B4-BE49-F238E27FC236}">
                <a16:creationId xmlns:a16="http://schemas.microsoft.com/office/drawing/2014/main" id="{3534F820-B9D9-DDAA-3844-5D37FAC7AB6F}"/>
              </a:ext>
            </a:extLst>
          </p:cNvPr>
          <p:cNvSpPr/>
          <p:nvPr/>
        </p:nvSpPr>
        <p:spPr>
          <a:xfrm>
            <a:off x="8184033" y="4191320"/>
            <a:ext cx="496529" cy="5140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Arial" panose="020B0604020202020204" pitchFamily="34" charset="0"/>
                <a:cs typeface="Arial" panose="020B0604020202020204" pitchFamily="34" charset="0"/>
              </a:rPr>
              <a:t>F</a:t>
            </a:r>
            <a:r>
              <a:rPr lang="en-US" baseline="30000" dirty="0">
                <a:latin typeface="Arial" panose="020B0604020202020204" pitchFamily="34" charset="0"/>
                <a:cs typeface="Arial" panose="020B0604020202020204" pitchFamily="34" charset="0"/>
              </a:rPr>
              <a:t>-1</a:t>
            </a:r>
          </a:p>
        </p:txBody>
      </p:sp>
      <p:grpSp>
        <p:nvGrpSpPr>
          <p:cNvPr id="25" name="Group 24">
            <a:extLst>
              <a:ext uri="{FF2B5EF4-FFF2-40B4-BE49-F238E27FC236}">
                <a16:creationId xmlns:a16="http://schemas.microsoft.com/office/drawing/2014/main" id="{0160EF7D-920A-ADC4-376C-A20C0BBA9010}"/>
              </a:ext>
            </a:extLst>
          </p:cNvPr>
          <p:cNvGrpSpPr/>
          <p:nvPr/>
        </p:nvGrpSpPr>
        <p:grpSpPr>
          <a:xfrm>
            <a:off x="9041821" y="3586352"/>
            <a:ext cx="1925492" cy="1209936"/>
            <a:chOff x="10038667" y="3733439"/>
            <a:chExt cx="1925492" cy="1209936"/>
          </a:xfrm>
        </p:grpSpPr>
        <p:pic>
          <p:nvPicPr>
            <p:cNvPr id="7" name="Picture 6">
              <a:extLst>
                <a:ext uri="{FF2B5EF4-FFF2-40B4-BE49-F238E27FC236}">
                  <a16:creationId xmlns:a16="http://schemas.microsoft.com/office/drawing/2014/main" id="{0201ACF8-2A1E-62B4-5C25-561BE6809866}"/>
                </a:ext>
              </a:extLst>
            </p:cNvPr>
            <p:cNvPicPr>
              <a:picLocks noChangeAspect="1"/>
            </p:cNvPicPr>
            <p:nvPr/>
          </p:nvPicPr>
          <p:blipFill rotWithShape="1">
            <a:blip r:embed="rId3"/>
            <a:srcRect r="33242" b="85574"/>
            <a:stretch/>
          </p:blipFill>
          <p:spPr>
            <a:xfrm>
              <a:off x="10038667" y="3733439"/>
              <a:ext cx="1925492" cy="297787"/>
            </a:xfrm>
            <a:prstGeom prst="rect">
              <a:avLst/>
            </a:prstGeom>
          </p:spPr>
        </p:pic>
        <p:pic>
          <p:nvPicPr>
            <p:cNvPr id="11" name="Picture 10">
              <a:extLst>
                <a:ext uri="{FF2B5EF4-FFF2-40B4-BE49-F238E27FC236}">
                  <a16:creationId xmlns:a16="http://schemas.microsoft.com/office/drawing/2014/main" id="{BCAF2089-BC70-A201-6A40-437C1671F590}"/>
                </a:ext>
              </a:extLst>
            </p:cNvPr>
            <p:cNvPicPr>
              <a:picLocks noChangeAspect="1"/>
            </p:cNvPicPr>
            <p:nvPr/>
          </p:nvPicPr>
          <p:blipFill rotWithShape="1">
            <a:blip r:embed="rId3"/>
            <a:srcRect l="37898" t="57583" r="9268" b="4714"/>
            <a:stretch/>
          </p:blipFill>
          <p:spPr>
            <a:xfrm>
              <a:off x="10186922" y="4165104"/>
              <a:ext cx="1523864" cy="778271"/>
            </a:xfrm>
            <a:prstGeom prst="rect">
              <a:avLst/>
            </a:prstGeom>
          </p:spPr>
        </p:pic>
      </p:grpSp>
      <p:sp>
        <p:nvSpPr>
          <p:cNvPr id="13" name="Rectangle 12">
            <a:extLst>
              <a:ext uri="{FF2B5EF4-FFF2-40B4-BE49-F238E27FC236}">
                <a16:creationId xmlns:a16="http://schemas.microsoft.com/office/drawing/2014/main" id="{8354482C-6742-3E86-D442-866E741DF1FD}"/>
              </a:ext>
            </a:extLst>
          </p:cNvPr>
          <p:cNvSpPr/>
          <p:nvPr/>
        </p:nvSpPr>
        <p:spPr>
          <a:xfrm>
            <a:off x="5480933" y="3716442"/>
            <a:ext cx="1406013" cy="1463810"/>
          </a:xfrm>
          <a:prstGeom prst="rect">
            <a:avLst/>
          </a:prstGeom>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r>
              <a:rPr lang="en-US" dirty="0" err="1"/>
              <a:t>SpectralSVR</a:t>
            </a:r>
            <a:endParaRPr lang="en-US" dirty="0"/>
          </a:p>
        </p:txBody>
      </p:sp>
      <p:cxnSp>
        <p:nvCxnSpPr>
          <p:cNvPr id="15" name="Straight Arrow Connector 14">
            <a:extLst>
              <a:ext uri="{FF2B5EF4-FFF2-40B4-BE49-F238E27FC236}">
                <a16:creationId xmlns:a16="http://schemas.microsoft.com/office/drawing/2014/main" id="{C3FD3427-B7FF-652E-CDDF-C3A3DB64F73A}"/>
              </a:ext>
            </a:extLst>
          </p:cNvPr>
          <p:cNvCxnSpPr>
            <a:cxnSpLocks/>
            <a:stCxn id="8" idx="3"/>
            <a:endCxn id="13" idx="1"/>
          </p:cNvCxnSpPr>
          <p:nvPr/>
        </p:nvCxnSpPr>
        <p:spPr>
          <a:xfrm>
            <a:off x="4050372" y="4448347"/>
            <a:ext cx="14305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AEDB9D2-4CD6-C70A-4CEC-F7CC6FA2EDFF}"/>
              </a:ext>
            </a:extLst>
          </p:cNvPr>
          <p:cNvCxnSpPr>
            <a:cxnSpLocks/>
            <a:stCxn id="13" idx="3"/>
            <a:endCxn id="9" idx="1"/>
          </p:cNvCxnSpPr>
          <p:nvPr/>
        </p:nvCxnSpPr>
        <p:spPr>
          <a:xfrm>
            <a:off x="6886946" y="4448347"/>
            <a:ext cx="129708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6DB11E80-D796-7F29-E104-8ABBA9259C87}"/>
              </a:ext>
            </a:extLst>
          </p:cNvPr>
          <p:cNvCxnSpPr>
            <a:cxnSpLocks/>
            <a:endCxn id="8" idx="1"/>
          </p:cNvCxnSpPr>
          <p:nvPr/>
        </p:nvCxnSpPr>
        <p:spPr>
          <a:xfrm>
            <a:off x="3044329" y="4448347"/>
            <a:ext cx="5095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C10CBCD7-EB64-C0E8-7369-F1E135B621A9}"/>
              </a:ext>
            </a:extLst>
          </p:cNvPr>
          <p:cNvCxnSpPr>
            <a:cxnSpLocks/>
            <a:stCxn id="9" idx="3"/>
          </p:cNvCxnSpPr>
          <p:nvPr/>
        </p:nvCxnSpPr>
        <p:spPr>
          <a:xfrm flipV="1">
            <a:off x="8680562" y="4447597"/>
            <a:ext cx="509514" cy="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36" name="Picture 35" descr="A green and yellow squares&#10;&#10;Description automatically generated">
            <a:extLst>
              <a:ext uri="{FF2B5EF4-FFF2-40B4-BE49-F238E27FC236}">
                <a16:creationId xmlns:a16="http://schemas.microsoft.com/office/drawing/2014/main" id="{76975194-DFD1-1C01-8594-D33D9257CAFD}"/>
              </a:ext>
            </a:extLst>
          </p:cNvPr>
          <p:cNvPicPr>
            <a:picLocks noChangeAspect="1"/>
          </p:cNvPicPr>
          <p:nvPr/>
        </p:nvPicPr>
        <p:blipFill rotWithShape="1">
          <a:blip r:embed="rId4">
            <a:extLst>
              <a:ext uri="{28A0092B-C50C-407E-A947-70E740481C1C}">
                <a14:useLocalDpi xmlns:a14="http://schemas.microsoft.com/office/drawing/2010/main" val="0"/>
              </a:ext>
            </a:extLst>
          </a:blip>
          <a:srcRect l="17246" t="11356" r="25456" b="10182"/>
          <a:stretch/>
        </p:blipFill>
        <p:spPr>
          <a:xfrm>
            <a:off x="4364519" y="4031368"/>
            <a:ext cx="810559" cy="832456"/>
          </a:xfrm>
          <a:prstGeom prst="rect">
            <a:avLst/>
          </a:prstGeom>
        </p:spPr>
      </p:pic>
      <p:pic>
        <p:nvPicPr>
          <p:cNvPr id="3" name="Content Placeholder 4">
            <a:extLst>
              <a:ext uri="{FF2B5EF4-FFF2-40B4-BE49-F238E27FC236}">
                <a16:creationId xmlns:a16="http://schemas.microsoft.com/office/drawing/2014/main" id="{19A76ABA-C23C-1268-1753-BFBD7FF00FA2}"/>
              </a:ext>
            </a:extLst>
          </p:cNvPr>
          <p:cNvPicPr>
            <a:picLocks noChangeAspect="1"/>
          </p:cNvPicPr>
          <p:nvPr/>
        </p:nvPicPr>
        <p:blipFill rotWithShape="1">
          <a:blip r:embed="rId2"/>
          <a:srcRect l="63181" t="55766" r="8882" b="9000"/>
          <a:stretch/>
        </p:blipFill>
        <p:spPr>
          <a:xfrm>
            <a:off x="1626746" y="4018017"/>
            <a:ext cx="1321060" cy="803205"/>
          </a:xfrm>
          <a:prstGeom prst="rect">
            <a:avLst/>
          </a:prstGeom>
        </p:spPr>
      </p:pic>
      <p:pic>
        <p:nvPicPr>
          <p:cNvPr id="6" name="Picture 5" descr="A green and yellow squares&#10;&#10;Description automatically generated">
            <a:extLst>
              <a:ext uri="{FF2B5EF4-FFF2-40B4-BE49-F238E27FC236}">
                <a16:creationId xmlns:a16="http://schemas.microsoft.com/office/drawing/2014/main" id="{FA99F326-1E59-98A8-D875-0CE9A82BD5E7}"/>
              </a:ext>
            </a:extLst>
          </p:cNvPr>
          <p:cNvPicPr>
            <a:picLocks noChangeAspect="1"/>
          </p:cNvPicPr>
          <p:nvPr/>
        </p:nvPicPr>
        <p:blipFill rotWithShape="1">
          <a:blip r:embed="rId4">
            <a:extLst>
              <a:ext uri="{28A0092B-C50C-407E-A947-70E740481C1C}">
                <a14:useLocalDpi xmlns:a14="http://schemas.microsoft.com/office/drawing/2010/main" val="0"/>
              </a:ext>
            </a:extLst>
          </a:blip>
          <a:srcRect l="17246" t="11356" r="25456" b="10182"/>
          <a:stretch/>
        </p:blipFill>
        <p:spPr>
          <a:xfrm>
            <a:off x="7118717" y="4031368"/>
            <a:ext cx="810559" cy="832456"/>
          </a:xfrm>
          <a:prstGeom prst="rect">
            <a:avLst/>
          </a:prstGeom>
        </p:spPr>
      </p:pic>
    </p:spTree>
    <p:extLst>
      <p:ext uri="{BB962C8B-B14F-4D97-AF65-F5344CB8AC3E}">
        <p14:creationId xmlns:p14="http://schemas.microsoft.com/office/powerpoint/2010/main" val="659125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74DF0-9D3A-EF0A-698C-7EE13BE09F8B}"/>
              </a:ext>
            </a:extLst>
          </p:cNvPr>
          <p:cNvSpPr>
            <a:spLocks noGrp="1"/>
          </p:cNvSpPr>
          <p:nvPr>
            <p:ph type="title"/>
          </p:nvPr>
        </p:nvSpPr>
        <p:spPr/>
        <p:txBody>
          <a:bodyPr/>
          <a:lstStyle/>
          <a:p>
            <a:r>
              <a:rPr lang="en-US" dirty="0"/>
              <a:t>2-hour lead time</a:t>
            </a:r>
          </a:p>
        </p:txBody>
      </p:sp>
      <p:pic>
        <p:nvPicPr>
          <p:cNvPr id="4" name="era5_hourly_t2m_sumatra_2014_2019.nc_animation_pred (1)">
            <a:hlinkClick r:id="" action="ppaction://media"/>
            <a:extLst>
              <a:ext uri="{FF2B5EF4-FFF2-40B4-BE49-F238E27FC236}">
                <a16:creationId xmlns:a16="http://schemas.microsoft.com/office/drawing/2014/main" id="{A0E6A385-784E-6039-D3AA-57B52A008A2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51208" y="1867432"/>
            <a:ext cx="7800641" cy="3900321"/>
          </a:xfrm>
        </p:spPr>
      </p:pic>
      <p:pic>
        <p:nvPicPr>
          <p:cNvPr id="9" name="Picture 8">
            <a:extLst>
              <a:ext uri="{FF2B5EF4-FFF2-40B4-BE49-F238E27FC236}">
                <a16:creationId xmlns:a16="http://schemas.microsoft.com/office/drawing/2014/main" id="{45B3F20A-FF68-7A8E-9D9E-ED0FF153EAD1}"/>
              </a:ext>
            </a:extLst>
          </p:cNvPr>
          <p:cNvPicPr>
            <a:picLocks noChangeAspect="1"/>
          </p:cNvPicPr>
          <p:nvPr/>
        </p:nvPicPr>
        <p:blipFill>
          <a:blip r:embed="rId5"/>
          <a:stretch>
            <a:fillRect/>
          </a:stretch>
        </p:blipFill>
        <p:spPr>
          <a:xfrm>
            <a:off x="8064901" y="1867433"/>
            <a:ext cx="5485546" cy="3587207"/>
          </a:xfrm>
          <a:prstGeom prst="rect">
            <a:avLst/>
          </a:prstGeom>
        </p:spPr>
      </p:pic>
    </p:spTree>
    <p:extLst>
      <p:ext uri="{BB962C8B-B14F-4D97-AF65-F5344CB8AC3E}">
        <p14:creationId xmlns:p14="http://schemas.microsoft.com/office/powerpoint/2010/main" val="2773383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GradientVTI">
  <a:themeElements>
    <a:clrScheme name="Office">
      <a:dk1>
        <a:srgbClr val="000000"/>
      </a:dk1>
      <a:lt1>
        <a:srgbClr val="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Gill Sans Nova"/>
        <a:ea typeface=""/>
        <a:cs typeface=""/>
      </a:majorFont>
      <a:minorFont>
        <a:latin typeface="Gill Sans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1912</TotalTime>
  <Words>484</Words>
  <Application>Microsoft Office PowerPoint</Application>
  <PresentationFormat>Widescreen</PresentationFormat>
  <Paragraphs>49</Paragraphs>
  <Slides>14</Slides>
  <Notes>1</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__Lato_dde8ef</vt:lpstr>
      <vt:lpstr>Aptos</vt:lpstr>
      <vt:lpstr>Arial</vt:lpstr>
      <vt:lpstr>Gill Sans Nova</vt:lpstr>
      <vt:lpstr>Univers</vt:lpstr>
      <vt:lpstr>GradientVTI</vt:lpstr>
      <vt:lpstr>Forecasting Weather with SpectralSVR</vt:lpstr>
      <vt:lpstr>The Weather</vt:lpstr>
      <vt:lpstr>Current Methods</vt:lpstr>
      <vt:lpstr>Spectral SVR</vt:lpstr>
      <vt:lpstr>ERA5 Dataset1</vt:lpstr>
      <vt:lpstr>PowerPoint Presentation</vt:lpstr>
      <vt:lpstr>ERA5: 2m Temperature</vt:lpstr>
      <vt:lpstr>Computation Scheme: 2m Temp</vt:lpstr>
      <vt:lpstr>2-hour lead time</vt:lpstr>
      <vt:lpstr>16-hour lead time</vt:lpstr>
      <vt:lpstr>Improved Computation Scheme: 2m Temp</vt:lpstr>
      <vt:lpstr>Coefficient plot between input and output</vt:lpstr>
      <vt:lpstr>Simplified explanation of ERA5 model &amp; observation assimilation process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Ahmad Izzuddin</dc:creator>
  <cp:lastModifiedBy>Ahmad Izzuddin</cp:lastModifiedBy>
  <cp:revision>7</cp:revision>
  <dcterms:created xsi:type="dcterms:W3CDTF">2024-08-05T14:04:23Z</dcterms:created>
  <dcterms:modified xsi:type="dcterms:W3CDTF">2024-08-09T07:05:35Z</dcterms:modified>
</cp:coreProperties>
</file>

<file path=docProps/thumbnail.jpeg>
</file>